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6"/>
    <p:restoredTop sz="94720"/>
  </p:normalViewPr>
  <p:slideViewPr>
    <p:cSldViewPr snapToGrid="0">
      <p:cViewPr varScale="1">
        <p:scale>
          <a:sx n="215" d="100"/>
          <a:sy n="215"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BEF8-9538-3D40-9B74-4BBC96A73B5C}" type="datetimeFigureOut">
              <a:rPr lang="en-US" smtClean="0"/>
              <a:t>4/30/25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E6C1-6E30-A24B-8B2E-AD62A99CB590}" type="slidenum">
              <a:rPr lang="en-US" smtClean="0"/>
              <a:t>‹#›</a:t>
            </a:fld>
            <a:endParaRPr lang="en-US"/>
          </a:p>
        </p:txBody>
      </p:sp>
    </p:spTree>
    <p:extLst>
      <p:ext uri="{BB962C8B-B14F-4D97-AF65-F5344CB8AC3E}">
        <p14:creationId xmlns:p14="http://schemas.microsoft.com/office/powerpoint/2010/main" val="239447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6C1-6E30-A24B-8B2E-AD62A99CB590}" type="slidenum">
              <a:rPr lang="en-US" smtClean="0"/>
              <a:t>5</a:t>
            </a:fld>
            <a:endParaRPr lang="en-US"/>
          </a:p>
        </p:txBody>
      </p:sp>
    </p:spTree>
    <p:extLst>
      <p:ext uri="{BB962C8B-B14F-4D97-AF65-F5344CB8AC3E}">
        <p14:creationId xmlns:p14="http://schemas.microsoft.com/office/powerpoint/2010/main" val="71371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6C1-6E30-A24B-8B2E-AD62A99CB590}" type="slidenum">
              <a:rPr lang="en-US" smtClean="0"/>
              <a:t>10</a:t>
            </a:fld>
            <a:endParaRPr lang="en-US"/>
          </a:p>
        </p:txBody>
      </p:sp>
    </p:spTree>
    <p:extLst>
      <p:ext uri="{BB962C8B-B14F-4D97-AF65-F5344CB8AC3E}">
        <p14:creationId xmlns:p14="http://schemas.microsoft.com/office/powerpoint/2010/main" val="77948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April 30, 2025</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3137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April 30, 2025</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63946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April 30, 2025</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5064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April 30, 2025</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82865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April 30, 2025</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81379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April 30, 2025</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9755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April 30, 2025</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24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April 30, 2025</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1959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April 30, 2025</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75343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April 30, 2025</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0157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April 30, 2025</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9333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April 30, 2025</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51537674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52" r:id="rId6"/>
    <p:sldLayoutId id="2147483847" r:id="rId7"/>
    <p:sldLayoutId id="2147483848" r:id="rId8"/>
    <p:sldLayoutId id="2147483849" r:id="rId9"/>
    <p:sldLayoutId id="2147483851" r:id="rId10"/>
    <p:sldLayoutId id="2147483850"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542D2-3E4A-9756-1318-8B084B6354F6}"/>
              </a:ext>
            </a:extLst>
          </p:cNvPr>
          <p:cNvSpPr>
            <a:spLocks noGrp="1"/>
          </p:cNvSpPr>
          <p:nvPr>
            <p:ph type="ctrTitle"/>
          </p:nvPr>
        </p:nvSpPr>
        <p:spPr>
          <a:xfrm>
            <a:off x="1371600" y="1228550"/>
            <a:ext cx="4350870" cy="2947210"/>
          </a:xfrm>
        </p:spPr>
        <p:txBody>
          <a:bodyPr anchor="t">
            <a:normAutofit/>
          </a:bodyPr>
          <a:lstStyle/>
          <a:p>
            <a:pPr algn="l">
              <a:lnSpc>
                <a:spcPct val="90000"/>
              </a:lnSpc>
            </a:pPr>
            <a:r>
              <a:rPr lang="en-US" sz="2500"/>
              <a:t>Customer Segmentation-Unsupervised Clustering</a:t>
            </a:r>
          </a:p>
        </p:txBody>
      </p:sp>
      <p:sp>
        <p:nvSpPr>
          <p:cNvPr id="3" name="Subtitle 2">
            <a:extLst>
              <a:ext uri="{FF2B5EF4-FFF2-40B4-BE49-F238E27FC236}">
                <a16:creationId xmlns:a16="http://schemas.microsoft.com/office/drawing/2014/main" id="{F9DC9A2E-A90E-197C-758A-B9C7E2F67B8F}"/>
              </a:ext>
            </a:extLst>
          </p:cNvPr>
          <p:cNvSpPr>
            <a:spLocks noGrp="1"/>
          </p:cNvSpPr>
          <p:nvPr>
            <p:ph type="subTitle" idx="1"/>
          </p:nvPr>
        </p:nvSpPr>
        <p:spPr>
          <a:xfrm>
            <a:off x="1371600" y="4389120"/>
            <a:ext cx="4210167" cy="1192815"/>
          </a:xfrm>
        </p:spPr>
        <p:txBody>
          <a:bodyPr anchor="b">
            <a:normAutofit/>
          </a:bodyPr>
          <a:lstStyle/>
          <a:p>
            <a:pPr algn="l"/>
            <a:r>
              <a:rPr lang="en-US" sz="1400" dirty="0"/>
              <a:t>Data Science With Python </a:t>
            </a:r>
          </a:p>
          <a:p>
            <a:pPr algn="l"/>
            <a:r>
              <a:rPr lang="en-US" sz="1400" dirty="0"/>
              <a:t>Atharva Deepak Sharma </a:t>
            </a:r>
          </a:p>
        </p:txBody>
      </p:sp>
      <p:sp>
        <p:nvSpPr>
          <p:cNvPr id="27" name="Rectangle 2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1A347F99-6EC6-E048-FF2D-3036BCF7DBD8}"/>
              </a:ext>
            </a:extLst>
          </p:cNvPr>
          <p:cNvPicPr>
            <a:picLocks noChangeAspect="1"/>
          </p:cNvPicPr>
          <p:nvPr/>
        </p:nvPicPr>
        <p:blipFill>
          <a:blip r:embed="rId2"/>
          <a:srcRect l="12966" r="20283"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695075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663C7FA-F5A0-48F0-95A3-15C0B92C8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luster of colored dots&#10;&#10;AI-generated content may be incorrect.">
            <a:extLst>
              <a:ext uri="{FF2B5EF4-FFF2-40B4-BE49-F238E27FC236}">
                <a16:creationId xmlns:a16="http://schemas.microsoft.com/office/drawing/2014/main" id="{34C9C42C-A08F-A8E1-23E4-57D5BA85A29B}"/>
              </a:ext>
            </a:extLst>
          </p:cNvPr>
          <p:cNvPicPr>
            <a:picLocks noGrp="1" noChangeAspect="1"/>
          </p:cNvPicPr>
          <p:nvPr>
            <p:ph idx="1"/>
          </p:nvPr>
        </p:nvPicPr>
        <p:blipFill>
          <a:blip r:embed="rId3"/>
          <a:srcRect r="-1" b="10766"/>
          <a:stretch/>
        </p:blipFill>
        <p:spPr>
          <a:xfrm>
            <a:off x="-11211" y="10"/>
            <a:ext cx="8126511" cy="5257359"/>
          </a:xfrm>
          <a:prstGeom prst="rect">
            <a:avLst/>
          </a:prstGeom>
        </p:spPr>
      </p:pic>
      <p:sp>
        <p:nvSpPr>
          <p:cNvPr id="20" name="Rectangle 19">
            <a:extLst>
              <a:ext uri="{FF2B5EF4-FFF2-40B4-BE49-F238E27FC236}">
                <a16:creationId xmlns:a16="http://schemas.microsoft.com/office/drawing/2014/main" id="{993BEC02-8923-4B5B-8681-7D6E2012D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5779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954E051-8C69-4617-8D6C-5EABB4213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10075" y="-41065"/>
            <a:ext cx="1594272" cy="12192000"/>
          </a:xfrm>
          <a:prstGeom prst="rect">
            <a:avLst/>
          </a:prstGeom>
          <a:gradFill>
            <a:gsLst>
              <a:gs pos="16000">
                <a:schemeClr val="accent4">
                  <a:alpha val="0"/>
                </a:schemeClr>
              </a:gs>
              <a:gs pos="99000">
                <a:schemeClr val="accent4">
                  <a:alpha val="3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EF2BC72-72D3-44DC-ACF6-EE9716DE4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1" y="5257798"/>
            <a:ext cx="7335639" cy="1594270"/>
          </a:xfrm>
          <a:prstGeom prst="rect">
            <a:avLst/>
          </a:prstGeom>
          <a:gradFill>
            <a:gsLst>
              <a:gs pos="22000">
                <a:schemeClr val="accent2">
                  <a:alpha val="0"/>
                </a:schemeClr>
              </a:gs>
              <a:gs pos="99000">
                <a:schemeClr val="accent2">
                  <a:alpha val="5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F364750-F7A0-49A1-BA4F-9D91C0937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91246" y="2568454"/>
            <a:ext cx="1600201" cy="6978889"/>
          </a:xfrm>
          <a:prstGeom prst="rect">
            <a:avLst/>
          </a:prstGeom>
          <a:gradFill>
            <a:gsLst>
              <a:gs pos="45000">
                <a:schemeClr val="accent4">
                  <a:alpha val="0"/>
                </a:schemeClr>
              </a:gs>
              <a:gs pos="99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7E18BE-C909-4FF9-8F88-DE91CE1A3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2451" y="5257798"/>
            <a:ext cx="9729549" cy="1584890"/>
          </a:xfrm>
          <a:prstGeom prst="rect">
            <a:avLst/>
          </a:prstGeom>
          <a:gradFill>
            <a:gsLst>
              <a:gs pos="0">
                <a:schemeClr val="accent5">
                  <a:alpha val="49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2A098-9A7E-FDB9-9646-8F9658D9AE24}"/>
              </a:ext>
            </a:extLst>
          </p:cNvPr>
          <p:cNvSpPr>
            <a:spLocks noGrp="1"/>
          </p:cNvSpPr>
          <p:nvPr>
            <p:ph type="title"/>
          </p:nvPr>
        </p:nvSpPr>
        <p:spPr>
          <a:xfrm>
            <a:off x="673395" y="5629941"/>
            <a:ext cx="7114954" cy="821347"/>
          </a:xfrm>
        </p:spPr>
        <p:txBody>
          <a:bodyPr vert="horz" lIns="0" tIns="0" rIns="0" bIns="0" rtlCol="0" anchor="ctr">
            <a:normAutofit/>
          </a:bodyPr>
          <a:lstStyle/>
          <a:p>
            <a:r>
              <a:rPr lang="en-US" sz="3200" spc="750">
                <a:solidFill>
                  <a:schemeClr val="bg1"/>
                </a:solidFill>
              </a:rPr>
              <a:t>K-means clustering</a:t>
            </a:r>
          </a:p>
        </p:txBody>
      </p:sp>
      <p:pic>
        <p:nvPicPr>
          <p:cNvPr id="7" name="Picture 6" descr="A diagram of a cluster of colored dots&#10;&#10;AI-generated content may be incorrect.">
            <a:extLst>
              <a:ext uri="{FF2B5EF4-FFF2-40B4-BE49-F238E27FC236}">
                <a16:creationId xmlns:a16="http://schemas.microsoft.com/office/drawing/2014/main" id="{07ED1CDF-6DD7-0429-856D-8023E94BE392}"/>
              </a:ext>
            </a:extLst>
          </p:cNvPr>
          <p:cNvPicPr>
            <a:picLocks noChangeAspect="1"/>
          </p:cNvPicPr>
          <p:nvPr/>
        </p:nvPicPr>
        <p:blipFill>
          <a:blip r:embed="rId4"/>
          <a:srcRect t="3687" r="2" b="2"/>
          <a:stretch/>
        </p:blipFill>
        <p:spPr>
          <a:xfrm>
            <a:off x="8104089" y="10"/>
            <a:ext cx="4087911" cy="2893837"/>
          </a:xfrm>
          <a:prstGeom prst="rect">
            <a:avLst/>
          </a:prstGeom>
        </p:spPr>
      </p:pic>
      <p:pic>
        <p:nvPicPr>
          <p:cNvPr id="9" name="Picture 8" descr="A diagram of a cluster of colored dots&#10;&#10;AI-generated content may be incorrect.">
            <a:extLst>
              <a:ext uri="{FF2B5EF4-FFF2-40B4-BE49-F238E27FC236}">
                <a16:creationId xmlns:a16="http://schemas.microsoft.com/office/drawing/2014/main" id="{2C2F1253-A84C-F0F9-8FD3-AD32D116796F}"/>
              </a:ext>
            </a:extLst>
          </p:cNvPr>
          <p:cNvPicPr>
            <a:picLocks noChangeAspect="1"/>
          </p:cNvPicPr>
          <p:nvPr/>
        </p:nvPicPr>
        <p:blipFill>
          <a:blip r:embed="rId5"/>
          <a:srcRect t="16742" r="2" b="3800"/>
          <a:stretch/>
        </p:blipFill>
        <p:spPr>
          <a:xfrm>
            <a:off x="8104088" y="2894275"/>
            <a:ext cx="4087911" cy="2363095"/>
          </a:xfrm>
          <a:prstGeom prst="rect">
            <a:avLst/>
          </a:prstGeom>
        </p:spPr>
      </p:pic>
    </p:spTree>
    <p:extLst>
      <p:ext uri="{BB962C8B-B14F-4D97-AF65-F5344CB8AC3E}">
        <p14:creationId xmlns:p14="http://schemas.microsoft.com/office/powerpoint/2010/main" val="231377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B1697-3AA3-68D7-0E66-1D7F18BEF046}"/>
              </a:ext>
            </a:extLst>
          </p:cNvPr>
          <p:cNvSpPr>
            <a:spLocks noGrp="1"/>
          </p:cNvSpPr>
          <p:nvPr>
            <p:ph type="title"/>
          </p:nvPr>
        </p:nvSpPr>
        <p:spPr>
          <a:xfrm>
            <a:off x="8643193" y="457201"/>
            <a:ext cx="3091607" cy="1727643"/>
          </a:xfrm>
        </p:spPr>
        <p:txBody>
          <a:bodyPr vert="horz" lIns="0" tIns="0" rIns="0" bIns="0" rtlCol="0" anchor="b">
            <a:normAutofit/>
          </a:bodyPr>
          <a:lstStyle/>
          <a:p>
            <a:r>
              <a:rPr lang="en-US" sz="2200"/>
              <a:t>Dendrogram </a:t>
            </a:r>
          </a:p>
        </p:txBody>
      </p:sp>
      <p:pic>
        <p:nvPicPr>
          <p:cNvPr id="5" name="Content Placeholder 4" descr="A graph of a clustering diagram&#10;&#10;AI-generated content may be incorrect.">
            <a:extLst>
              <a:ext uri="{FF2B5EF4-FFF2-40B4-BE49-F238E27FC236}">
                <a16:creationId xmlns:a16="http://schemas.microsoft.com/office/drawing/2014/main" id="{B2E678F5-84D5-76F2-CCAF-7358FCB1D99F}"/>
              </a:ext>
            </a:extLst>
          </p:cNvPr>
          <p:cNvPicPr>
            <a:picLocks noGrp="1" noChangeAspect="1"/>
          </p:cNvPicPr>
          <p:nvPr>
            <p:ph idx="1"/>
          </p:nvPr>
        </p:nvPicPr>
        <p:blipFill>
          <a:blip r:embed="rId2"/>
          <a:srcRect l="6289" r="1" b="1"/>
          <a:stretch/>
        </p:blipFill>
        <p:spPr>
          <a:xfrm>
            <a:off x="20" y="431"/>
            <a:ext cx="8115280" cy="6408311"/>
          </a:xfrm>
          <a:prstGeom prst="rect">
            <a:avLst/>
          </a:prstGeom>
        </p:spPr>
      </p:pic>
      <p:sp>
        <p:nvSpPr>
          <p:cNvPr id="6" name="TextBox 5">
            <a:extLst>
              <a:ext uri="{FF2B5EF4-FFF2-40B4-BE49-F238E27FC236}">
                <a16:creationId xmlns:a16="http://schemas.microsoft.com/office/drawing/2014/main" id="{559227C9-A797-AEA2-595C-A12483D0F6D8}"/>
              </a:ext>
            </a:extLst>
          </p:cNvPr>
          <p:cNvSpPr txBox="1"/>
          <p:nvPr/>
        </p:nvSpPr>
        <p:spPr>
          <a:xfrm>
            <a:off x="8643193" y="2530549"/>
            <a:ext cx="2942813" cy="3428124"/>
          </a:xfrm>
          <a:prstGeom prst="rect">
            <a:avLst/>
          </a:prstGeom>
        </p:spPr>
        <p:txBody>
          <a:bodyPr vert="horz" lIns="0" tIns="0" rIns="0" bIns="0" rtlCol="0">
            <a:normAutofit/>
          </a:bodyPr>
          <a:lstStyle/>
          <a:p>
            <a:pPr indent="-228600">
              <a:lnSpc>
                <a:spcPct val="120000"/>
              </a:lnSpc>
              <a:spcAft>
                <a:spcPts val="600"/>
              </a:spcAft>
              <a:buFont typeface="Arial" panose="020B0604020202020204" pitchFamily="34" charset="0"/>
              <a:buChar char="•"/>
            </a:pPr>
            <a:r>
              <a:rPr lang="en-US" sz="1400" dirty="0"/>
              <a:t>In your dendrogram:</a:t>
            </a:r>
          </a:p>
          <a:p>
            <a:pPr indent="-228600">
              <a:lnSpc>
                <a:spcPct val="120000"/>
              </a:lnSpc>
              <a:spcAft>
                <a:spcPts val="600"/>
              </a:spcAft>
              <a:buFont typeface="Arial" panose="020B0604020202020204" pitchFamily="34" charset="0"/>
              <a:buChar char="•"/>
            </a:pPr>
            <a:r>
              <a:rPr lang="en-US" sz="1400" dirty="0"/>
              <a:t>The </a:t>
            </a:r>
            <a:r>
              <a:rPr lang="en-US" sz="1400" b="1" dirty="0"/>
              <a:t>largest vertical gap</a:t>
            </a:r>
            <a:r>
              <a:rPr lang="en-US" sz="1400" dirty="0"/>
              <a:t> before things start merging too tightly appears at around height </a:t>
            </a:r>
            <a:r>
              <a:rPr lang="en-US" sz="1400" b="1" dirty="0"/>
              <a:t>10–11</a:t>
            </a:r>
            <a:r>
              <a:rPr lang="en-US" sz="1400" dirty="0"/>
              <a:t>.</a:t>
            </a:r>
          </a:p>
          <a:p>
            <a:pPr indent="-228600">
              <a:lnSpc>
                <a:spcPct val="120000"/>
              </a:lnSpc>
              <a:spcAft>
                <a:spcPts val="600"/>
              </a:spcAft>
              <a:buFont typeface="Arial" panose="020B0604020202020204" pitchFamily="34" charset="0"/>
              <a:buChar char="•"/>
            </a:pPr>
            <a:r>
              <a:rPr lang="en-US" sz="1400" dirty="0"/>
              <a:t>If you cut there, you’ll get </a:t>
            </a:r>
            <a:r>
              <a:rPr lang="en-US" sz="1400" b="1" dirty="0"/>
              <a:t>4 distinct clusters</a:t>
            </a:r>
            <a:r>
              <a:rPr lang="en-US" sz="1400" dirty="0"/>
              <a:t> (orange, green, red, purple).</a:t>
            </a:r>
          </a:p>
          <a:p>
            <a:pPr indent="-228600">
              <a:lnSpc>
                <a:spcPct val="120000"/>
              </a:lnSpc>
              <a:spcAft>
                <a:spcPts val="600"/>
              </a:spcAft>
              <a:buFont typeface="Arial" panose="020B0604020202020204" pitchFamily="34" charset="0"/>
              <a:buChar char="•"/>
            </a:pPr>
            <a:r>
              <a:rPr lang="en-US" sz="1400" dirty="0"/>
              <a:t>Optimal number of clusters (k) = 4</a:t>
            </a: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79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AB48305-2E27-399B-A011-DFAD34334578}"/>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1500" spc="750">
                <a:solidFill>
                  <a:schemeClr val="bg1"/>
                </a:solidFill>
              </a:rPr>
              <a:t>Agglomerative clustering visualization </a:t>
            </a:r>
          </a:p>
        </p:txBody>
      </p:sp>
      <p:pic>
        <p:nvPicPr>
          <p:cNvPr id="5" name="Content Placeholder 4" descr="A diagram of a cluster of colored dots&#10;&#10;AI-generated content may be incorrect.">
            <a:extLst>
              <a:ext uri="{FF2B5EF4-FFF2-40B4-BE49-F238E27FC236}">
                <a16:creationId xmlns:a16="http://schemas.microsoft.com/office/drawing/2014/main" id="{C0981699-9CE3-260F-F6E7-55CE57DA28EC}"/>
              </a:ext>
            </a:extLst>
          </p:cNvPr>
          <p:cNvPicPr>
            <a:picLocks noGrp="1" noChangeAspect="1"/>
          </p:cNvPicPr>
          <p:nvPr>
            <p:ph idx="1"/>
          </p:nvPr>
        </p:nvPicPr>
        <p:blipFill>
          <a:blip r:embed="rId2"/>
          <a:stretch>
            <a:fillRect/>
          </a:stretch>
        </p:blipFill>
        <p:spPr>
          <a:xfrm>
            <a:off x="4503619" y="646296"/>
            <a:ext cx="7214138" cy="5572921"/>
          </a:xfrm>
          <a:prstGeom prst="rect">
            <a:avLst/>
          </a:prstGeom>
        </p:spPr>
      </p:pic>
    </p:spTree>
    <p:extLst>
      <p:ext uri="{BB962C8B-B14F-4D97-AF65-F5344CB8AC3E}">
        <p14:creationId xmlns:p14="http://schemas.microsoft.com/office/powerpoint/2010/main" val="217503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42C2835D-CE43-48F4-8E8B-FC56FBB60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D61F3-C06F-AD88-E860-FA1E0A8BD43D}"/>
              </a:ext>
            </a:extLst>
          </p:cNvPr>
          <p:cNvSpPr>
            <a:spLocks noGrp="1"/>
          </p:cNvSpPr>
          <p:nvPr>
            <p:ph type="title"/>
          </p:nvPr>
        </p:nvSpPr>
        <p:spPr>
          <a:xfrm>
            <a:off x="764275" y="2565779"/>
            <a:ext cx="2838733" cy="3043452"/>
          </a:xfrm>
        </p:spPr>
        <p:txBody>
          <a:bodyPr vert="horz" lIns="0" tIns="0" rIns="0" bIns="0" rtlCol="0" anchor="t">
            <a:normAutofit/>
          </a:bodyPr>
          <a:lstStyle/>
          <a:p>
            <a:r>
              <a:rPr lang="en-US" sz="2000" spc="750">
                <a:solidFill>
                  <a:schemeClr val="bg1"/>
                </a:solidFill>
              </a:rPr>
              <a:t>Evaluating the models </a:t>
            </a:r>
          </a:p>
        </p:txBody>
      </p:sp>
      <p:pic>
        <p:nvPicPr>
          <p:cNvPr id="7" name="Picture 6" descr="A graph showing different colored dots&#10;&#10;AI-generated content may be incorrect.">
            <a:extLst>
              <a:ext uri="{FF2B5EF4-FFF2-40B4-BE49-F238E27FC236}">
                <a16:creationId xmlns:a16="http://schemas.microsoft.com/office/drawing/2014/main" id="{27DEB11D-B190-C22C-593F-EB9C87CB4097}"/>
              </a:ext>
            </a:extLst>
          </p:cNvPr>
          <p:cNvPicPr>
            <a:picLocks noChangeAspect="1"/>
          </p:cNvPicPr>
          <p:nvPr/>
        </p:nvPicPr>
        <p:blipFill>
          <a:blip r:embed="rId2"/>
          <a:stretch>
            <a:fillRect/>
          </a:stretch>
        </p:blipFill>
        <p:spPr>
          <a:xfrm>
            <a:off x="4495803" y="1145897"/>
            <a:ext cx="3507466" cy="2463994"/>
          </a:xfrm>
          <a:prstGeom prst="rect">
            <a:avLst/>
          </a:prstGeom>
        </p:spPr>
      </p:pic>
      <p:pic>
        <p:nvPicPr>
          <p:cNvPr id="5" name="Content Placeholder 4" descr="A graph of different colored rectangular shapes&#10;&#10;AI-generated content may be incorrect.">
            <a:extLst>
              <a:ext uri="{FF2B5EF4-FFF2-40B4-BE49-F238E27FC236}">
                <a16:creationId xmlns:a16="http://schemas.microsoft.com/office/drawing/2014/main" id="{EDA268D1-351A-7CD3-EC67-4AE8FEC2A65F}"/>
              </a:ext>
            </a:extLst>
          </p:cNvPr>
          <p:cNvPicPr>
            <a:picLocks noGrp="1" noChangeAspect="1"/>
          </p:cNvPicPr>
          <p:nvPr>
            <p:ph idx="1"/>
          </p:nvPr>
        </p:nvPicPr>
        <p:blipFill>
          <a:blip r:embed="rId3"/>
          <a:stretch>
            <a:fillRect/>
          </a:stretch>
        </p:blipFill>
        <p:spPr>
          <a:xfrm>
            <a:off x="8325007" y="1120743"/>
            <a:ext cx="3409794" cy="2489148"/>
          </a:xfrm>
          <a:prstGeom prst="rect">
            <a:avLst/>
          </a:prstGeom>
        </p:spPr>
      </p:pic>
      <p:pic>
        <p:nvPicPr>
          <p:cNvPr id="9" name="Picture 8" descr="A diagram of different sizes of objects&#10;&#10;AI-generated content may be incorrect.">
            <a:extLst>
              <a:ext uri="{FF2B5EF4-FFF2-40B4-BE49-F238E27FC236}">
                <a16:creationId xmlns:a16="http://schemas.microsoft.com/office/drawing/2014/main" id="{8C1ABB60-B3CD-9B5D-B2B1-85BBE9529BBD}"/>
              </a:ext>
            </a:extLst>
          </p:cNvPr>
          <p:cNvPicPr>
            <a:picLocks noChangeAspect="1"/>
          </p:cNvPicPr>
          <p:nvPr/>
        </p:nvPicPr>
        <p:blipFill>
          <a:blip r:embed="rId4"/>
          <a:stretch>
            <a:fillRect/>
          </a:stretch>
        </p:blipFill>
        <p:spPr>
          <a:xfrm>
            <a:off x="6276812" y="3927944"/>
            <a:ext cx="3676972" cy="2472764"/>
          </a:xfrm>
          <a:prstGeom prst="rect">
            <a:avLst/>
          </a:prstGeom>
        </p:spPr>
      </p:pic>
    </p:spTree>
    <p:extLst>
      <p:ext uri="{BB962C8B-B14F-4D97-AF65-F5344CB8AC3E}">
        <p14:creationId xmlns:p14="http://schemas.microsoft.com/office/powerpoint/2010/main" val="324947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9402B6-B631-CBD8-B295-96D947F13BA2}"/>
              </a:ext>
            </a:extLst>
          </p:cNvPr>
          <p:cNvSpPr>
            <a:spLocks noGrp="1"/>
          </p:cNvSpPr>
          <p:nvPr>
            <p:ph type="title"/>
          </p:nvPr>
        </p:nvSpPr>
        <p:spPr>
          <a:xfrm>
            <a:off x="940820" y="696199"/>
            <a:ext cx="10353774" cy="950759"/>
          </a:xfrm>
        </p:spPr>
        <p:txBody>
          <a:bodyPr vert="horz" lIns="0" tIns="0" rIns="0" bIns="0" rtlCol="0" anchor="ctr">
            <a:normAutofit/>
          </a:bodyPr>
          <a:lstStyle/>
          <a:p>
            <a:pPr algn="ctr"/>
            <a:r>
              <a:rPr lang="en-US" sz="3200" spc="750" dirty="0">
                <a:solidFill>
                  <a:schemeClr val="bg1"/>
                </a:solidFill>
              </a:rPr>
              <a:t>Evaluating the model </a:t>
            </a:r>
          </a:p>
        </p:txBody>
      </p:sp>
      <p:pic>
        <p:nvPicPr>
          <p:cNvPr id="5" name="Content Placeholder 4" descr="A graph of a number of individuals&#10;&#10;AI-generated content may be incorrect.">
            <a:extLst>
              <a:ext uri="{FF2B5EF4-FFF2-40B4-BE49-F238E27FC236}">
                <a16:creationId xmlns:a16="http://schemas.microsoft.com/office/drawing/2014/main" id="{FF79E6B6-EECF-6598-263C-EDA4BAF321E9}"/>
              </a:ext>
            </a:extLst>
          </p:cNvPr>
          <p:cNvPicPr>
            <a:picLocks noGrp="1" noChangeAspect="1"/>
          </p:cNvPicPr>
          <p:nvPr>
            <p:ph idx="1"/>
          </p:nvPr>
        </p:nvPicPr>
        <p:blipFill>
          <a:blip r:embed="rId2"/>
          <a:stretch>
            <a:fillRect/>
          </a:stretch>
        </p:blipFill>
        <p:spPr>
          <a:xfrm>
            <a:off x="1391606" y="1944825"/>
            <a:ext cx="4559049" cy="3293911"/>
          </a:xfrm>
          <a:prstGeom prst="rect">
            <a:avLst/>
          </a:prstGeom>
        </p:spPr>
      </p:pic>
      <p:pic>
        <p:nvPicPr>
          <p:cNvPr id="7" name="Picture 6" descr="A graph of a graph showing different types of objects&#10;&#10;AI-generated content may be incorrect.">
            <a:extLst>
              <a:ext uri="{FF2B5EF4-FFF2-40B4-BE49-F238E27FC236}">
                <a16:creationId xmlns:a16="http://schemas.microsoft.com/office/drawing/2014/main" id="{0A9C1CA9-0BCC-137E-32F6-EE4280EEDE78}"/>
              </a:ext>
            </a:extLst>
          </p:cNvPr>
          <p:cNvPicPr>
            <a:picLocks noChangeAspect="1"/>
          </p:cNvPicPr>
          <p:nvPr/>
        </p:nvPicPr>
        <p:blipFill>
          <a:blip r:embed="rId3"/>
          <a:stretch>
            <a:fillRect/>
          </a:stretch>
        </p:blipFill>
        <p:spPr>
          <a:xfrm>
            <a:off x="6277303" y="1958686"/>
            <a:ext cx="4465282" cy="3304309"/>
          </a:xfrm>
          <a:prstGeom prst="rect">
            <a:avLst/>
          </a:prstGeom>
        </p:spPr>
      </p:pic>
    </p:spTree>
    <p:extLst>
      <p:ext uri="{BB962C8B-B14F-4D97-AF65-F5344CB8AC3E}">
        <p14:creationId xmlns:p14="http://schemas.microsoft.com/office/powerpoint/2010/main" val="274631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D72-9133-AA3B-1D40-F4C9098FCE13}"/>
              </a:ext>
            </a:extLst>
          </p:cNvPr>
          <p:cNvSpPr>
            <a:spLocks noGrp="1"/>
          </p:cNvSpPr>
          <p:nvPr>
            <p:ph type="title"/>
          </p:nvPr>
        </p:nvSpPr>
        <p:spPr>
          <a:xfrm>
            <a:off x="1371601" y="457199"/>
            <a:ext cx="9448800" cy="1061357"/>
          </a:xfrm>
        </p:spPr>
        <p:txBody>
          <a:bodyPr>
            <a:normAutofit/>
          </a:bodyPr>
          <a:lstStyle/>
          <a:p>
            <a:r>
              <a:rPr lang="en-US" sz="4000"/>
              <a:t>Profiling</a:t>
            </a:r>
          </a:p>
        </p:txBody>
      </p:sp>
      <p:sp>
        <p:nvSpPr>
          <p:cNvPr id="3" name="Content Placeholder 2">
            <a:extLst>
              <a:ext uri="{FF2B5EF4-FFF2-40B4-BE49-F238E27FC236}">
                <a16:creationId xmlns:a16="http://schemas.microsoft.com/office/drawing/2014/main" id="{74BDC794-A145-549B-1C5A-1E9FBEE8BBFC}"/>
              </a:ext>
            </a:extLst>
          </p:cNvPr>
          <p:cNvSpPr>
            <a:spLocks noGrp="1"/>
          </p:cNvSpPr>
          <p:nvPr>
            <p:ph idx="1"/>
          </p:nvPr>
        </p:nvSpPr>
        <p:spPr>
          <a:xfrm>
            <a:off x="1371601" y="1887968"/>
            <a:ext cx="9448800" cy="3812746"/>
          </a:xfrm>
        </p:spPr>
        <p:txBody>
          <a:bodyPr>
            <a:normAutofit/>
          </a:bodyPr>
          <a:lstStyle/>
          <a:p>
            <a:pPr marL="0" indent="0">
              <a:spcBef>
                <a:spcPts val="200"/>
              </a:spcBef>
              <a:buNone/>
            </a:pPr>
            <a:r>
              <a:rPr lang="en-US" sz="1800"/>
              <a:t>Now that we have formed the clusters and looked at their purchasing habits. Let us see who all are there in these clusters. For that, we will be profiling the clusters formed and come to a conclusion about who is our star customer and who needs more attention from the retail store's marketing team. To decide that I will be plotting some of the features that are indicative of the customer's personal traits in light of the cluster they are in. On the basis of the outcomes, I will be arriving at the conclusions.</a:t>
            </a:r>
          </a:p>
        </p:txBody>
      </p:sp>
      <p:sp>
        <p:nvSpPr>
          <p:cNvPr id="10"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75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different colored lines&#10;&#10;AI-generated content may be incorrect.">
            <a:extLst>
              <a:ext uri="{FF2B5EF4-FFF2-40B4-BE49-F238E27FC236}">
                <a16:creationId xmlns:a16="http://schemas.microsoft.com/office/drawing/2014/main" id="{3C8B0D33-6252-A98A-993C-F5F221FBFF0E}"/>
              </a:ext>
            </a:extLst>
          </p:cNvPr>
          <p:cNvPicPr>
            <a:picLocks noChangeAspect="1"/>
          </p:cNvPicPr>
          <p:nvPr/>
        </p:nvPicPr>
        <p:blipFill>
          <a:blip r:embed="rId2"/>
          <a:stretch>
            <a:fillRect/>
          </a:stretch>
        </p:blipFill>
        <p:spPr>
          <a:xfrm>
            <a:off x="484632" y="1306287"/>
            <a:ext cx="3678145" cy="3900460"/>
          </a:xfrm>
          <a:prstGeom prst="rect">
            <a:avLst/>
          </a:prstGeom>
        </p:spPr>
      </p:pic>
      <p:cxnSp>
        <p:nvCxnSpPr>
          <p:cNvPr id="24" name="Straight Connector 2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1" descr="A graph of a graph showing a cluster of clusters&#10;&#10;AI-generated content may be incorrect.">
            <a:extLst>
              <a:ext uri="{FF2B5EF4-FFF2-40B4-BE49-F238E27FC236}">
                <a16:creationId xmlns:a16="http://schemas.microsoft.com/office/drawing/2014/main" id="{F7D7F6EF-8F10-91DB-03EF-A961CD865D73}"/>
              </a:ext>
            </a:extLst>
          </p:cNvPr>
          <p:cNvPicPr>
            <a:picLocks noChangeAspect="1"/>
          </p:cNvPicPr>
          <p:nvPr/>
        </p:nvPicPr>
        <p:blipFill>
          <a:blip r:embed="rId3"/>
          <a:stretch>
            <a:fillRect/>
          </a:stretch>
        </p:blipFill>
        <p:spPr>
          <a:xfrm>
            <a:off x="4196081" y="1306287"/>
            <a:ext cx="3830317" cy="3844095"/>
          </a:xfrm>
          <a:prstGeom prst="rect">
            <a:avLst/>
          </a:prstGeom>
        </p:spPr>
      </p:pic>
      <p:cxnSp>
        <p:nvCxnSpPr>
          <p:cNvPr id="25" name="Straight Connector 2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graph of a graph showing different types of clusters&#10;&#10;AI-generated content may be incorrect.">
            <a:extLst>
              <a:ext uri="{FF2B5EF4-FFF2-40B4-BE49-F238E27FC236}">
                <a16:creationId xmlns:a16="http://schemas.microsoft.com/office/drawing/2014/main" id="{1B09B120-5377-822A-F8C6-A7EF4BB47DD9}"/>
              </a:ext>
            </a:extLst>
          </p:cNvPr>
          <p:cNvPicPr>
            <a:picLocks noChangeAspect="1"/>
          </p:cNvPicPr>
          <p:nvPr/>
        </p:nvPicPr>
        <p:blipFill>
          <a:blip r:embed="rId4"/>
          <a:stretch>
            <a:fillRect/>
          </a:stretch>
        </p:blipFill>
        <p:spPr>
          <a:xfrm>
            <a:off x="8056877" y="1306287"/>
            <a:ext cx="4135119" cy="3869408"/>
          </a:xfrm>
          <a:prstGeom prst="rect">
            <a:avLst/>
          </a:prstGeom>
        </p:spPr>
      </p:pic>
    </p:spTree>
    <p:extLst>
      <p:ext uri="{BB962C8B-B14F-4D97-AF65-F5344CB8AC3E}">
        <p14:creationId xmlns:p14="http://schemas.microsoft.com/office/powerpoint/2010/main" val="153782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aph of a diagram&#10;&#10;AI-generated content may be incorrect.">
            <a:extLst>
              <a:ext uri="{FF2B5EF4-FFF2-40B4-BE49-F238E27FC236}">
                <a16:creationId xmlns:a16="http://schemas.microsoft.com/office/drawing/2014/main" id="{57CCF6F1-D2BF-37BD-4058-7429C81F6F47}"/>
              </a:ext>
            </a:extLst>
          </p:cNvPr>
          <p:cNvPicPr>
            <a:picLocks noChangeAspect="1"/>
          </p:cNvPicPr>
          <p:nvPr/>
        </p:nvPicPr>
        <p:blipFill>
          <a:blip r:embed="rId2"/>
          <a:stretch>
            <a:fillRect/>
          </a:stretch>
        </p:blipFill>
        <p:spPr>
          <a:xfrm>
            <a:off x="484632" y="1573887"/>
            <a:ext cx="3659627" cy="3566635"/>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graph of a graph showing different types of clusters&#10;&#10;AI-generated content may be incorrect.">
            <a:extLst>
              <a:ext uri="{FF2B5EF4-FFF2-40B4-BE49-F238E27FC236}">
                <a16:creationId xmlns:a16="http://schemas.microsoft.com/office/drawing/2014/main" id="{A7041E0F-1E57-25E3-C747-F75C43419BE7}"/>
              </a:ext>
            </a:extLst>
          </p:cNvPr>
          <p:cNvPicPr>
            <a:picLocks noChangeAspect="1"/>
          </p:cNvPicPr>
          <p:nvPr/>
        </p:nvPicPr>
        <p:blipFill>
          <a:blip r:embed="rId3"/>
          <a:stretch>
            <a:fillRect/>
          </a:stretch>
        </p:blipFill>
        <p:spPr>
          <a:xfrm>
            <a:off x="4196081" y="1573887"/>
            <a:ext cx="3778489" cy="3563230"/>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diagram&#10;&#10;AI-generated content may be incorrect.">
            <a:extLst>
              <a:ext uri="{FF2B5EF4-FFF2-40B4-BE49-F238E27FC236}">
                <a16:creationId xmlns:a16="http://schemas.microsoft.com/office/drawing/2014/main" id="{E4BCEB53-52A2-A33F-E8EE-190D3A18C992}"/>
              </a:ext>
            </a:extLst>
          </p:cNvPr>
          <p:cNvPicPr>
            <a:picLocks noChangeAspect="1"/>
          </p:cNvPicPr>
          <p:nvPr/>
        </p:nvPicPr>
        <p:blipFill>
          <a:blip r:embed="rId4"/>
          <a:stretch>
            <a:fillRect/>
          </a:stretch>
        </p:blipFill>
        <p:spPr>
          <a:xfrm>
            <a:off x="8017271" y="1573887"/>
            <a:ext cx="3662185" cy="3562240"/>
          </a:xfrm>
          <a:prstGeom prst="rect">
            <a:avLst/>
          </a:prstGeom>
        </p:spPr>
      </p:pic>
    </p:spTree>
    <p:extLst>
      <p:ext uri="{BB962C8B-B14F-4D97-AF65-F5344CB8AC3E}">
        <p14:creationId xmlns:p14="http://schemas.microsoft.com/office/powerpoint/2010/main" val="297499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of a diagram&#10;&#10;AI-generated content may be incorrect.">
            <a:extLst>
              <a:ext uri="{FF2B5EF4-FFF2-40B4-BE49-F238E27FC236}">
                <a16:creationId xmlns:a16="http://schemas.microsoft.com/office/drawing/2014/main" id="{12B31751-6BF1-A4AF-01DE-BFD1D513F6BE}"/>
              </a:ext>
            </a:extLst>
          </p:cNvPr>
          <p:cNvPicPr>
            <a:picLocks noChangeAspect="1"/>
          </p:cNvPicPr>
          <p:nvPr/>
        </p:nvPicPr>
        <p:blipFill>
          <a:blip r:embed="rId2"/>
          <a:stretch>
            <a:fillRect/>
          </a:stretch>
        </p:blipFill>
        <p:spPr>
          <a:xfrm>
            <a:off x="484632" y="1573885"/>
            <a:ext cx="3659626" cy="3571033"/>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50859311-4ED6-E121-463D-468C6029DFF1}"/>
              </a:ext>
            </a:extLst>
          </p:cNvPr>
          <p:cNvPicPr>
            <a:picLocks noChangeAspect="1"/>
          </p:cNvPicPr>
          <p:nvPr/>
        </p:nvPicPr>
        <p:blipFill>
          <a:blip r:embed="rId3"/>
          <a:stretch>
            <a:fillRect/>
          </a:stretch>
        </p:blipFill>
        <p:spPr>
          <a:xfrm>
            <a:off x="4144259" y="1573886"/>
            <a:ext cx="3830316" cy="3554388"/>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graph of a cluster of clusters&#10;&#10;AI-generated content may be incorrect.">
            <a:extLst>
              <a:ext uri="{FF2B5EF4-FFF2-40B4-BE49-F238E27FC236}">
                <a16:creationId xmlns:a16="http://schemas.microsoft.com/office/drawing/2014/main" id="{364CB197-69E0-A29C-43EB-4FE212CF8399}"/>
              </a:ext>
            </a:extLst>
          </p:cNvPr>
          <p:cNvPicPr>
            <a:picLocks noChangeAspect="1"/>
          </p:cNvPicPr>
          <p:nvPr/>
        </p:nvPicPr>
        <p:blipFill>
          <a:blip r:embed="rId4"/>
          <a:stretch>
            <a:fillRect/>
          </a:stretch>
        </p:blipFill>
        <p:spPr>
          <a:xfrm>
            <a:off x="8017266" y="1573886"/>
            <a:ext cx="3662190" cy="3571034"/>
          </a:xfrm>
          <a:prstGeom prst="rect">
            <a:avLst/>
          </a:prstGeom>
        </p:spPr>
      </p:pic>
    </p:spTree>
    <p:extLst>
      <p:ext uri="{BB962C8B-B14F-4D97-AF65-F5344CB8AC3E}">
        <p14:creationId xmlns:p14="http://schemas.microsoft.com/office/powerpoint/2010/main" val="256449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9F7E-D228-C0BA-E980-C8A1ED649044}"/>
              </a:ext>
            </a:extLst>
          </p:cNvPr>
          <p:cNvSpPr>
            <a:spLocks noGrp="1"/>
          </p:cNvSpPr>
          <p:nvPr>
            <p:ph type="title"/>
          </p:nvPr>
        </p:nvSpPr>
        <p:spPr/>
        <p:txBody>
          <a:bodyPr/>
          <a:lstStyle/>
          <a:p>
            <a:endParaRPr lang="en-US"/>
          </a:p>
        </p:txBody>
      </p:sp>
      <p:pic>
        <p:nvPicPr>
          <p:cNvPr id="5" name="Content Placeholder 4" descr="A screenshot of a computer game&#10;&#10;AI-generated content may be incorrect.">
            <a:extLst>
              <a:ext uri="{FF2B5EF4-FFF2-40B4-BE49-F238E27FC236}">
                <a16:creationId xmlns:a16="http://schemas.microsoft.com/office/drawing/2014/main" id="{A7395990-D996-E1FF-4CD5-AA643262D80C}"/>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2824664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846CFE4-48A0-B646-B334-F745B0819A07}"/>
              </a:ext>
            </a:extLst>
          </p:cNvPr>
          <p:cNvSpPr>
            <a:spLocks noGrp="1"/>
          </p:cNvSpPr>
          <p:nvPr>
            <p:ph type="title"/>
          </p:nvPr>
        </p:nvSpPr>
        <p:spPr>
          <a:xfrm>
            <a:off x="387927" y="1028701"/>
            <a:ext cx="3248863" cy="3020785"/>
          </a:xfrm>
        </p:spPr>
        <p:txBody>
          <a:bodyPr>
            <a:normAutofit/>
          </a:bodyPr>
          <a:lstStyle/>
          <a:p>
            <a:pPr algn="r"/>
            <a:r>
              <a:rPr lang="en-US" sz="3200">
                <a:solidFill>
                  <a:schemeClr val="bg1"/>
                </a:solidFill>
              </a:rPr>
              <a:t>Steps Involved </a:t>
            </a:r>
          </a:p>
        </p:txBody>
      </p:sp>
      <p:sp>
        <p:nvSpPr>
          <p:cNvPr id="3" name="Content Placeholder 2">
            <a:extLst>
              <a:ext uri="{FF2B5EF4-FFF2-40B4-BE49-F238E27FC236}">
                <a16:creationId xmlns:a16="http://schemas.microsoft.com/office/drawing/2014/main" id="{6C8F1FE0-DA81-3F5F-A57B-B7798FB5423D}"/>
              </a:ext>
            </a:extLst>
          </p:cNvPr>
          <p:cNvSpPr>
            <a:spLocks noGrp="1"/>
          </p:cNvSpPr>
          <p:nvPr>
            <p:ph idx="1"/>
          </p:nvPr>
        </p:nvSpPr>
        <p:spPr>
          <a:xfrm>
            <a:off x="4777409" y="1028702"/>
            <a:ext cx="6273972" cy="4843462"/>
          </a:xfrm>
        </p:spPr>
        <p:txBody>
          <a:bodyPr>
            <a:normAutofit/>
          </a:bodyPr>
          <a:lstStyle/>
          <a:p>
            <a:pPr>
              <a:buNone/>
            </a:pPr>
            <a:r>
              <a:rPr lang="en-US" sz="1800">
                <a:latin typeface="Menlo" panose="020B0609030804020204" pitchFamily="49" charset="0"/>
                <a:ea typeface="Annai MN" pitchFamily="2" charset="77"/>
                <a:cs typeface="Arial Narrow" panose="020B0604020202020204" pitchFamily="34" charset="0"/>
              </a:rPr>
              <a:t>1.</a:t>
            </a:r>
            <a:r>
              <a:rPr lang="en-US" sz="1800" b="1">
                <a:effectLst/>
                <a:latin typeface="Arial Narrow" panose="020B0604020202020204" pitchFamily="34" charset="0"/>
                <a:ea typeface="Annai MN" pitchFamily="2" charset="77"/>
                <a:cs typeface="Arial Narrow" panose="020B0604020202020204" pitchFamily="34" charset="0"/>
              </a:rPr>
              <a:t>IMPORTING LIBRARIES</a:t>
            </a:r>
          </a:p>
          <a:p>
            <a:pPr>
              <a:buNone/>
            </a:pPr>
            <a:r>
              <a:rPr lang="en-US" sz="1800" b="1">
                <a:effectLst/>
                <a:latin typeface="Arial Narrow" panose="020B0604020202020204" pitchFamily="34" charset="0"/>
                <a:ea typeface="Annai MN" pitchFamily="2" charset="77"/>
                <a:cs typeface="Arial Narrow" panose="020B0604020202020204" pitchFamily="34" charset="0"/>
              </a:rPr>
              <a:t>2. LOADING DATA</a:t>
            </a:r>
          </a:p>
          <a:p>
            <a:pPr>
              <a:buNone/>
            </a:pPr>
            <a:r>
              <a:rPr lang="en-US" sz="1800" b="1">
                <a:effectLst/>
                <a:latin typeface="Arial Narrow" panose="020B0604020202020204" pitchFamily="34" charset="0"/>
                <a:ea typeface="Annai MN" pitchFamily="2" charset="77"/>
                <a:cs typeface="Arial Narrow" panose="020B0604020202020204" pitchFamily="34" charset="0"/>
              </a:rPr>
              <a:t>3. DATA CLEANING</a:t>
            </a:r>
          </a:p>
          <a:p>
            <a:pPr>
              <a:buNone/>
            </a:pPr>
            <a:r>
              <a:rPr lang="en-US" sz="1800" b="1">
                <a:effectLst/>
                <a:latin typeface="Arial Narrow" panose="020B0604020202020204" pitchFamily="34" charset="0"/>
                <a:ea typeface="Annai MN" pitchFamily="2" charset="77"/>
                <a:cs typeface="Arial Narrow" panose="020B0604020202020204" pitchFamily="34" charset="0"/>
              </a:rPr>
              <a:t>4. DATA PREPROCESSING</a:t>
            </a:r>
          </a:p>
          <a:p>
            <a:pPr>
              <a:buNone/>
            </a:pPr>
            <a:r>
              <a:rPr lang="en-US" sz="1800" b="1">
                <a:effectLst/>
                <a:latin typeface="Arial Narrow" panose="020B0604020202020204" pitchFamily="34" charset="0"/>
                <a:ea typeface="Annai MN" pitchFamily="2" charset="77"/>
                <a:cs typeface="Arial Narrow" panose="020B0604020202020204" pitchFamily="34" charset="0"/>
              </a:rPr>
              <a:t>5. DIMENSIONALITY REDUCTION </a:t>
            </a:r>
          </a:p>
          <a:p>
            <a:pPr>
              <a:spcBef>
                <a:spcPts val="1500"/>
              </a:spcBef>
              <a:buNone/>
            </a:pPr>
            <a:r>
              <a:rPr lang="en-US" sz="1800" b="1">
                <a:effectLst/>
                <a:latin typeface="Arial Narrow" panose="020B0604020202020204" pitchFamily="34" charset="0"/>
                <a:ea typeface="Annai MN" pitchFamily="2" charset="77"/>
                <a:cs typeface="Arial Narrow" panose="020B0604020202020204" pitchFamily="34" charset="0"/>
              </a:rPr>
              <a:t>6. CLUSTERING</a:t>
            </a:r>
          </a:p>
          <a:p>
            <a:pPr>
              <a:buNone/>
            </a:pPr>
            <a:r>
              <a:rPr lang="en-US" sz="1800" b="1">
                <a:effectLst/>
                <a:latin typeface="Arial Narrow" panose="020B0604020202020204" pitchFamily="34" charset="0"/>
                <a:ea typeface="Annai MN" pitchFamily="2" charset="77"/>
                <a:cs typeface="Arial Narrow" panose="020B0604020202020204" pitchFamily="34" charset="0"/>
              </a:rPr>
              <a:t>7. EVALUATING MODELS</a:t>
            </a:r>
          </a:p>
          <a:p>
            <a:pPr>
              <a:buNone/>
            </a:pPr>
            <a:r>
              <a:rPr lang="en-US" sz="1800" b="1">
                <a:effectLst/>
                <a:latin typeface="Arial Narrow" panose="020B0604020202020204" pitchFamily="34" charset="0"/>
                <a:ea typeface="Annai MN" pitchFamily="2" charset="77"/>
                <a:cs typeface="Arial Narrow" panose="020B0604020202020204" pitchFamily="34" charset="0"/>
              </a:rPr>
              <a:t>8. PROFILING</a:t>
            </a:r>
          </a:p>
          <a:p>
            <a:pPr>
              <a:buNone/>
            </a:pPr>
            <a:r>
              <a:rPr lang="en-US" sz="1800" b="1">
                <a:effectLst/>
                <a:latin typeface="Arial Narrow" panose="020B0604020202020204" pitchFamily="34" charset="0"/>
                <a:ea typeface="Annai MN" pitchFamily="2" charset="77"/>
                <a:cs typeface="Arial Narrow" panose="020B0604020202020204" pitchFamily="34" charset="0"/>
              </a:rPr>
              <a:t>9. CONCLUSION</a:t>
            </a:r>
          </a:p>
          <a:p>
            <a:pPr>
              <a:buNone/>
            </a:pPr>
            <a:r>
              <a:rPr lang="en-US" sz="1800" b="1">
                <a:effectLst/>
                <a:latin typeface="Arial Narrow" panose="020B0604020202020204" pitchFamily="34" charset="0"/>
                <a:ea typeface="Annai MN" pitchFamily="2" charset="77"/>
                <a:cs typeface="Arial Narrow" panose="020B0604020202020204" pitchFamily="34" charset="0"/>
              </a:rPr>
              <a:t>10.END</a:t>
            </a:r>
          </a:p>
          <a:p>
            <a:endParaRPr lang="en-US" sz="1800"/>
          </a:p>
        </p:txBody>
      </p:sp>
    </p:spTree>
    <p:extLst>
      <p:ext uri="{BB962C8B-B14F-4D97-AF65-F5344CB8AC3E}">
        <p14:creationId xmlns:p14="http://schemas.microsoft.com/office/powerpoint/2010/main" val="35803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B7380F08-F83D-9C5D-888A-00F0282B1602}"/>
              </a:ext>
            </a:extLst>
          </p:cNvPr>
          <p:cNvSpPr txBox="1"/>
          <p:nvPr/>
        </p:nvSpPr>
        <p:spPr>
          <a:xfrm>
            <a:off x="474243" y="681317"/>
            <a:ext cx="3236613" cy="3406187"/>
          </a:xfrm>
          <a:prstGeom prst="rect">
            <a:avLst/>
          </a:prstGeom>
        </p:spPr>
        <p:txBody>
          <a:bodyPr vert="horz" lIns="0" tIns="0" rIns="0" bIns="0" rtlCol="0" anchor="b">
            <a:normAutofit/>
          </a:bodyPr>
          <a:lstStyle/>
          <a:p>
            <a:pPr algn="r">
              <a:spcBef>
                <a:spcPct val="0"/>
              </a:spcBef>
              <a:spcAft>
                <a:spcPts val="600"/>
              </a:spcAft>
            </a:pPr>
            <a:r>
              <a:rPr lang="en-US" sz="3200" b="1" cap="all" spc="750">
                <a:solidFill>
                  <a:schemeClr val="bg1"/>
                </a:solidFill>
                <a:latin typeface="+mj-lt"/>
                <a:ea typeface="+mj-ea"/>
                <a:cs typeface="+mj-cs"/>
              </a:rPr>
              <a:t>THANK YOU </a:t>
            </a:r>
          </a:p>
        </p:txBody>
      </p:sp>
      <p:pic>
        <p:nvPicPr>
          <p:cNvPr id="6" name="Graphic 5" descr="Smiling Face with No Fill">
            <a:extLst>
              <a:ext uri="{FF2B5EF4-FFF2-40B4-BE49-F238E27FC236}">
                <a16:creationId xmlns:a16="http://schemas.microsoft.com/office/drawing/2014/main" id="{AE9D708D-EEE2-C6D2-D49C-AE9A6B573D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35131" y="457200"/>
            <a:ext cx="5951114" cy="5951114"/>
          </a:xfrm>
          <a:prstGeom prst="rect">
            <a:avLst/>
          </a:prstGeom>
        </p:spPr>
      </p:pic>
    </p:spTree>
    <p:extLst>
      <p:ext uri="{BB962C8B-B14F-4D97-AF65-F5344CB8AC3E}">
        <p14:creationId xmlns:p14="http://schemas.microsoft.com/office/powerpoint/2010/main" val="169762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41B2474D-458F-6080-55BF-A0B8B483DFFD}"/>
              </a:ext>
            </a:extLst>
          </p:cNvPr>
          <p:cNvPicPr>
            <a:picLocks noGrp="1" noChangeAspect="1"/>
          </p:cNvPicPr>
          <p:nvPr>
            <p:ph idx="1"/>
          </p:nvPr>
        </p:nvPicPr>
        <p:blipFill>
          <a:blip r:embed="rId2"/>
          <a:srcRect b="5466"/>
          <a:stretch/>
        </p:blipFill>
        <p:spPr>
          <a:xfrm>
            <a:off x="457200" y="457200"/>
            <a:ext cx="11277600" cy="5943600"/>
          </a:xfrm>
          <a:prstGeom prst="rect">
            <a:avLst/>
          </a:prstGeom>
        </p:spPr>
      </p:pic>
    </p:spTree>
    <p:extLst>
      <p:ext uri="{BB962C8B-B14F-4D97-AF65-F5344CB8AC3E}">
        <p14:creationId xmlns:p14="http://schemas.microsoft.com/office/powerpoint/2010/main" val="167349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115B3F-1E95-3127-5DAB-CEEE4000D691}"/>
              </a:ext>
            </a:extLst>
          </p:cNvPr>
          <p:cNvSpPr>
            <a:spLocks noGrp="1"/>
          </p:cNvSpPr>
          <p:nvPr>
            <p:ph type="body" idx="1"/>
          </p:nvPr>
        </p:nvSpPr>
        <p:spPr>
          <a:xfrm>
            <a:off x="1325189" y="575358"/>
            <a:ext cx="5633357" cy="823912"/>
          </a:xfrm>
        </p:spPr>
        <p:txBody>
          <a:bodyPr>
            <a:normAutofit/>
          </a:bodyPr>
          <a:lstStyle/>
          <a:p>
            <a:r>
              <a:rPr lang="en-US" dirty="0"/>
              <a:t>Importing Libraries </a:t>
            </a:r>
          </a:p>
        </p:txBody>
      </p:sp>
      <p:sp>
        <p:nvSpPr>
          <p:cNvPr id="3" name="Content Placeholder 2">
            <a:extLst>
              <a:ext uri="{FF2B5EF4-FFF2-40B4-BE49-F238E27FC236}">
                <a16:creationId xmlns:a16="http://schemas.microsoft.com/office/drawing/2014/main" id="{046C5A00-1693-7CDA-3961-F2E087DB62BC}"/>
              </a:ext>
            </a:extLst>
          </p:cNvPr>
          <p:cNvSpPr>
            <a:spLocks noGrp="1"/>
          </p:cNvSpPr>
          <p:nvPr>
            <p:ph sz="half" idx="2"/>
          </p:nvPr>
        </p:nvSpPr>
        <p:spPr>
          <a:xfrm>
            <a:off x="1325189" y="1633986"/>
            <a:ext cx="9160328" cy="4011064"/>
          </a:xfrm>
        </p:spPr>
        <p:txBody>
          <a:bodyPr>
            <a:normAutofit fontScale="25000" lnSpcReduction="20000"/>
          </a:bodyPr>
          <a:lstStyle/>
          <a:p>
            <a:pPr>
              <a:buFont typeface="+mj-lt"/>
              <a:buAutoNum type="arabicPeriod"/>
            </a:pPr>
            <a:r>
              <a:rPr lang="en-US" sz="8000" b="1" dirty="0"/>
              <a:t>NumPy: </a:t>
            </a:r>
            <a:r>
              <a:rPr lang="en-US" sz="8000" i="1" dirty="0"/>
              <a:t>Used for numerical computations and array manipulation.</a:t>
            </a:r>
            <a:endParaRPr lang="en-US" sz="8000" dirty="0"/>
          </a:p>
          <a:p>
            <a:pPr>
              <a:buFont typeface="+mj-lt"/>
              <a:buAutoNum type="arabicPeriod"/>
            </a:pPr>
            <a:r>
              <a:rPr lang="en-US" sz="8000" b="1" dirty="0"/>
              <a:t>Pandas: </a:t>
            </a:r>
            <a:r>
              <a:rPr lang="en-US" sz="8000" i="1" dirty="0"/>
              <a:t>Used for data manipulation and analysis using </a:t>
            </a:r>
            <a:r>
              <a:rPr lang="en-US" sz="8000" i="1" dirty="0" err="1"/>
              <a:t>DataFrames</a:t>
            </a:r>
            <a:r>
              <a:rPr lang="en-US" sz="8000" i="1" dirty="0"/>
              <a:t>.</a:t>
            </a:r>
            <a:endParaRPr lang="en-US" sz="8000" dirty="0"/>
          </a:p>
          <a:p>
            <a:pPr>
              <a:buFont typeface="+mj-lt"/>
              <a:buAutoNum type="arabicPeriod"/>
            </a:pPr>
            <a:r>
              <a:rPr lang="en-US" sz="8000" b="1" dirty="0"/>
              <a:t>Datetime: </a:t>
            </a:r>
            <a:r>
              <a:rPr lang="en-US" sz="8000" i="1" dirty="0"/>
              <a:t>Handles date and time operations.</a:t>
            </a:r>
            <a:endParaRPr lang="en-US" sz="8000" dirty="0"/>
          </a:p>
          <a:p>
            <a:pPr>
              <a:buFont typeface="+mj-lt"/>
              <a:buAutoNum type="arabicPeriod"/>
            </a:pPr>
            <a:r>
              <a:rPr lang="en-US" sz="8000" b="1" dirty="0"/>
              <a:t>Matplotlib: </a:t>
            </a:r>
            <a:r>
              <a:rPr lang="en-US" sz="8000" i="1" dirty="0"/>
              <a:t>Used for 2D/3D plotting and data visualization.</a:t>
            </a:r>
            <a:endParaRPr lang="en-US" sz="8000" dirty="0"/>
          </a:p>
          <a:p>
            <a:pPr>
              <a:buFont typeface="+mj-lt"/>
              <a:buAutoNum type="arabicPeriod"/>
            </a:pPr>
            <a:r>
              <a:rPr lang="en-US" sz="8000" b="1" dirty="0"/>
              <a:t>Seaborn: </a:t>
            </a:r>
            <a:r>
              <a:rPr lang="en-US" sz="8000" i="1" dirty="0"/>
              <a:t>Statistical data visualization based on Matplotlib.</a:t>
            </a:r>
            <a:endParaRPr lang="en-US" sz="8000" dirty="0"/>
          </a:p>
          <a:p>
            <a:pPr>
              <a:buFont typeface="+mj-lt"/>
              <a:buAutoNum type="arabicPeriod"/>
            </a:pPr>
            <a:r>
              <a:rPr lang="en-US" sz="8000" b="1" dirty="0"/>
              <a:t>scikit-learn (</a:t>
            </a:r>
            <a:r>
              <a:rPr lang="en-US" sz="8000" b="1" dirty="0" err="1"/>
              <a:t>sklearn</a:t>
            </a:r>
            <a:r>
              <a:rPr lang="en-US" sz="8000" b="1" dirty="0"/>
              <a:t>)</a:t>
            </a:r>
            <a:endParaRPr lang="en-US" sz="8000" dirty="0"/>
          </a:p>
          <a:p>
            <a:pPr marL="742950" lvl="1" indent="-285750">
              <a:buFont typeface="+mj-lt"/>
              <a:buAutoNum type="arabicPeriod"/>
            </a:pPr>
            <a:r>
              <a:rPr lang="en-US" sz="8000" dirty="0" err="1"/>
              <a:t>LabelEncoder</a:t>
            </a:r>
            <a:r>
              <a:rPr lang="en-US" sz="8000" dirty="0"/>
              <a:t> (categorical encoding), </a:t>
            </a:r>
            <a:r>
              <a:rPr lang="en-US" sz="8000" dirty="0" err="1"/>
              <a:t>StandardScaler</a:t>
            </a:r>
            <a:r>
              <a:rPr lang="en-US" sz="8000" dirty="0"/>
              <a:t> (data normalization), PCA (dimensionality reduction), </a:t>
            </a:r>
            <a:r>
              <a:rPr lang="en-US" sz="8000" dirty="0" err="1"/>
              <a:t>KMeans</a:t>
            </a:r>
            <a:r>
              <a:rPr lang="en-US" sz="8000" dirty="0"/>
              <a:t> (clustering), </a:t>
            </a:r>
            <a:r>
              <a:rPr lang="en-US" sz="8000" dirty="0" err="1"/>
              <a:t>AgglomerativeClustering</a:t>
            </a:r>
            <a:r>
              <a:rPr lang="en-US" sz="8000" dirty="0"/>
              <a:t> (hierarchical clustering), metrics (model evaluation)</a:t>
            </a:r>
          </a:p>
          <a:p>
            <a:pPr>
              <a:buFont typeface="+mj-lt"/>
              <a:buAutoNum type="arabicPeriod"/>
            </a:pPr>
            <a:r>
              <a:rPr lang="en-US" sz="8000" b="1" dirty="0" err="1"/>
              <a:t>Yellowbrick</a:t>
            </a:r>
            <a:r>
              <a:rPr lang="en-US" sz="8000" b="1" dirty="0"/>
              <a:t>: </a:t>
            </a:r>
            <a:r>
              <a:rPr lang="en-US" sz="8000" i="1" dirty="0"/>
              <a:t>Visual analysis for selecting the optimal number of clusters.</a:t>
            </a:r>
            <a:endParaRPr lang="en-US" sz="8000" dirty="0"/>
          </a:p>
          <a:p>
            <a:pPr>
              <a:buFont typeface="+mj-lt"/>
              <a:buAutoNum type="arabicPeriod"/>
            </a:pPr>
            <a:r>
              <a:rPr lang="en-US" sz="8000" b="1" dirty="0"/>
              <a:t>Sys </a:t>
            </a:r>
            <a:r>
              <a:rPr lang="en-US" sz="8000" i="1" dirty="0"/>
              <a:t>Used for system-specific parameters and functions.</a:t>
            </a:r>
            <a:endParaRPr lang="en-US" sz="8000" dirty="0"/>
          </a:p>
          <a:p>
            <a:endParaRPr lang="en-US" dirty="0"/>
          </a:p>
        </p:txBody>
      </p:sp>
      <p:sp>
        <p:nvSpPr>
          <p:cNvPr id="6" name="Title 5">
            <a:extLst>
              <a:ext uri="{FF2B5EF4-FFF2-40B4-BE49-F238E27FC236}">
                <a16:creationId xmlns:a16="http://schemas.microsoft.com/office/drawing/2014/main" id="{96E5EFE1-277A-75E2-062D-37ED9E4B5EBF}"/>
              </a:ext>
            </a:extLst>
          </p:cNvPr>
          <p:cNvSpPr>
            <a:spLocks noGrp="1"/>
          </p:cNvSpPr>
          <p:nvPr>
            <p:ph type="title"/>
          </p:nvPr>
        </p:nvSpPr>
        <p:spPr>
          <a:xfrm>
            <a:off x="1325189" y="-347472"/>
            <a:ext cx="10241280" cy="1234440"/>
          </a:xfrm>
        </p:spPr>
        <p:txBody>
          <a:bodyPr/>
          <a:lstStyle/>
          <a:p>
            <a:r>
              <a:rPr lang="en-US" dirty="0"/>
              <a:t>Step 1  </a:t>
            </a:r>
          </a:p>
        </p:txBody>
      </p:sp>
    </p:spTree>
    <p:extLst>
      <p:ext uri="{BB962C8B-B14F-4D97-AF65-F5344CB8AC3E}">
        <p14:creationId xmlns:p14="http://schemas.microsoft.com/office/powerpoint/2010/main" val="250615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7AB7C3B4-AF26-9363-C10C-9433DC19BFD1}"/>
              </a:ext>
            </a:extLst>
          </p:cNvPr>
          <p:cNvPicPr>
            <a:picLocks noGrp="1" noChangeAspect="1"/>
          </p:cNvPicPr>
          <p:nvPr>
            <p:ph idx="1"/>
          </p:nvPr>
        </p:nvPicPr>
        <p:blipFill>
          <a:blip r:embed="rId3"/>
          <a:srcRect l="4523" r="23736"/>
          <a:stretch/>
        </p:blipFill>
        <p:spPr>
          <a:xfrm>
            <a:off x="0" y="-1572"/>
            <a:ext cx="12192002" cy="4461036"/>
          </a:xfrm>
          <a:prstGeom prst="rect">
            <a:avLst/>
          </a:prstGeom>
        </p:spPr>
      </p:pic>
      <p:sp>
        <p:nvSpPr>
          <p:cNvPr id="44" name="Rectangle 43">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36">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Rectangle 4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1B6A7F-086E-ED32-9E5E-F0728BB2B7C8}"/>
              </a:ext>
            </a:extLst>
          </p:cNvPr>
          <p:cNvSpPr>
            <a:spLocks noGrp="1"/>
          </p:cNvSpPr>
          <p:nvPr>
            <p:ph type="title"/>
          </p:nvPr>
        </p:nvSpPr>
        <p:spPr>
          <a:xfrm>
            <a:off x="1383807" y="4611271"/>
            <a:ext cx="9436593" cy="1171556"/>
          </a:xfrm>
        </p:spPr>
        <p:txBody>
          <a:bodyPr vert="horz" lIns="0" tIns="0" rIns="0" bIns="0" rtlCol="0" anchor="b">
            <a:normAutofit/>
          </a:bodyPr>
          <a:lstStyle/>
          <a:p>
            <a:r>
              <a:rPr lang="en-US" spc="750">
                <a:solidFill>
                  <a:schemeClr val="bg1"/>
                </a:solidFill>
              </a:rPr>
              <a:t>Step 2: Loading Data  </a:t>
            </a:r>
          </a:p>
        </p:txBody>
      </p:sp>
    </p:spTree>
    <p:extLst>
      <p:ext uri="{BB962C8B-B14F-4D97-AF65-F5344CB8AC3E}">
        <p14:creationId xmlns:p14="http://schemas.microsoft.com/office/powerpoint/2010/main" val="268214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6DA731F-37F4-0159-064B-21E06096BAA6}"/>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a:solidFill>
                  <a:schemeClr val="bg1"/>
                </a:solidFill>
              </a:rPr>
              <a:t>Step3:Data cleaning </a:t>
            </a:r>
          </a:p>
        </p:txBody>
      </p:sp>
      <p:pic>
        <p:nvPicPr>
          <p:cNvPr id="6" name="Content Placeholder 5" descr="A screenshot of a computer&#10;&#10;AI-generated content may be incorrect.">
            <a:extLst>
              <a:ext uri="{FF2B5EF4-FFF2-40B4-BE49-F238E27FC236}">
                <a16:creationId xmlns:a16="http://schemas.microsoft.com/office/drawing/2014/main" id="{EA1DE367-96D8-EA37-8358-58A1403106B8}"/>
              </a:ext>
            </a:extLst>
          </p:cNvPr>
          <p:cNvPicPr>
            <a:picLocks noGrp="1" noChangeAspect="1"/>
          </p:cNvPicPr>
          <p:nvPr>
            <p:ph idx="1"/>
          </p:nvPr>
        </p:nvPicPr>
        <p:blipFill>
          <a:blip r:embed="rId2"/>
          <a:stretch>
            <a:fillRect/>
          </a:stretch>
        </p:blipFill>
        <p:spPr>
          <a:xfrm>
            <a:off x="4038598" y="1"/>
            <a:ext cx="7015845" cy="6857570"/>
          </a:xfrm>
          <a:prstGeom prst="rect">
            <a:avLst/>
          </a:prstGeom>
        </p:spPr>
      </p:pic>
    </p:spTree>
    <p:extLst>
      <p:ext uri="{BB962C8B-B14F-4D97-AF65-F5344CB8AC3E}">
        <p14:creationId xmlns:p14="http://schemas.microsoft.com/office/powerpoint/2010/main" val="426996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61590-D1C3-368A-5CA2-B6988A749AED}"/>
              </a:ext>
            </a:extLst>
          </p:cNvPr>
          <p:cNvSpPr>
            <a:spLocks noGrp="1"/>
          </p:cNvSpPr>
          <p:nvPr>
            <p:ph type="title"/>
          </p:nvPr>
        </p:nvSpPr>
        <p:spPr>
          <a:xfrm>
            <a:off x="1371600" y="457200"/>
            <a:ext cx="4911393" cy="1556724"/>
          </a:xfrm>
        </p:spPr>
        <p:txBody>
          <a:bodyPr anchor="b">
            <a:normAutofit/>
          </a:bodyPr>
          <a:lstStyle/>
          <a:p>
            <a:r>
              <a:rPr lang="en-US" sz="3100" dirty="0"/>
              <a:t>Dimensionality Reduction </a:t>
            </a:r>
          </a:p>
        </p:txBody>
      </p:sp>
      <p:sp>
        <p:nvSpPr>
          <p:cNvPr id="3" name="Content Placeholder 2">
            <a:extLst>
              <a:ext uri="{FF2B5EF4-FFF2-40B4-BE49-F238E27FC236}">
                <a16:creationId xmlns:a16="http://schemas.microsoft.com/office/drawing/2014/main" id="{4C2B4D74-FF16-A97D-2138-C4D21F1FC5E8}"/>
              </a:ext>
            </a:extLst>
          </p:cNvPr>
          <p:cNvSpPr>
            <a:spLocks noGrp="1"/>
          </p:cNvSpPr>
          <p:nvPr>
            <p:ph idx="1"/>
          </p:nvPr>
        </p:nvSpPr>
        <p:spPr>
          <a:xfrm>
            <a:off x="1371601" y="2013923"/>
            <a:ext cx="4911392" cy="4060305"/>
          </a:xfrm>
        </p:spPr>
        <p:txBody>
          <a:bodyPr anchor="t">
            <a:normAutofit fontScale="92500" lnSpcReduction="10000"/>
          </a:bodyPr>
          <a:lstStyle/>
          <a:p>
            <a:pPr marL="457200">
              <a:lnSpc>
                <a:spcPct val="110000"/>
              </a:lnSpc>
              <a:buNone/>
            </a:pPr>
            <a:r>
              <a:rPr lang="en-US" sz="1000" dirty="0">
                <a:effectLst/>
                <a:latin typeface="Arial" panose="020B0604020202020204" pitchFamily="34" charset="0"/>
                <a:cs typeface="Arial" panose="020B0604020202020204" pitchFamily="34" charset="0"/>
              </a:rPr>
              <a:t>.</a:t>
            </a:r>
          </a:p>
          <a:p>
            <a:pPr marL="0" indent="0">
              <a:lnSpc>
                <a:spcPct val="110000"/>
              </a:lnSpc>
              <a:buNone/>
            </a:pPr>
            <a:r>
              <a:rPr lang="en-US" sz="2300" dirty="0"/>
              <a:t>In Dimensionality reduction is the process of reducing the number of random variables under consideration, by obtaining a set of principal variables</a:t>
            </a:r>
          </a:p>
          <a:p>
            <a:pPr marL="0" indent="0">
              <a:lnSpc>
                <a:spcPct val="110000"/>
              </a:lnSpc>
              <a:buNone/>
            </a:pPr>
            <a:r>
              <a:rPr lang="en-US" sz="2300" dirty="0"/>
              <a:t>Principal component analysis (PCA) is a technique for reducing the dimensionality of such datasets, increasing interpretability but at the same time minimizing information loss.</a:t>
            </a:r>
          </a:p>
          <a:p>
            <a:pPr marL="0" indent="0">
              <a:lnSpc>
                <a:spcPct val="110000"/>
              </a:lnSpc>
              <a:buNone/>
            </a:pPr>
            <a:r>
              <a:rPr lang="en-US" sz="2300" dirty="0"/>
              <a:t>For this project, I will be reducing the dimensions to 3.</a:t>
            </a:r>
          </a:p>
        </p:txBody>
      </p:sp>
      <p:pic>
        <p:nvPicPr>
          <p:cNvPr id="7" name="Picture 6" descr="A screen shot of a graph&#10;&#10;AI-generated content may be incorrect.">
            <a:extLst>
              <a:ext uri="{FF2B5EF4-FFF2-40B4-BE49-F238E27FC236}">
                <a16:creationId xmlns:a16="http://schemas.microsoft.com/office/drawing/2014/main" id="{47B639B6-5941-C029-060F-58579B9F57C5}"/>
              </a:ext>
            </a:extLst>
          </p:cNvPr>
          <p:cNvPicPr>
            <a:picLocks noChangeAspect="1"/>
          </p:cNvPicPr>
          <p:nvPr/>
        </p:nvPicPr>
        <p:blipFill>
          <a:blip r:embed="rId2"/>
          <a:stretch>
            <a:fillRect/>
          </a:stretch>
        </p:blipFill>
        <p:spPr>
          <a:xfrm>
            <a:off x="6644639" y="602974"/>
            <a:ext cx="5090161" cy="5180826"/>
          </a:xfrm>
          <a:prstGeom prst="rect">
            <a:avLst/>
          </a:prstGeom>
        </p:spPr>
      </p:pic>
      <p:sp>
        <p:nvSpPr>
          <p:cNvPr id="14" name="Rectangle 13">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2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107E-905A-3E11-4D52-96B8F5147D57}"/>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B66E4060-2D27-596A-1D75-FC1CB0010093}"/>
              </a:ext>
            </a:extLst>
          </p:cNvPr>
          <p:cNvSpPr>
            <a:spLocks noGrp="1"/>
          </p:cNvSpPr>
          <p:nvPr>
            <p:ph idx="1"/>
          </p:nvPr>
        </p:nvSpPr>
        <p:spPr/>
        <p:txBody>
          <a:bodyPr/>
          <a:lstStyle/>
          <a:p>
            <a:pPr marL="0" indent="0">
              <a:buNone/>
            </a:pPr>
            <a:r>
              <a:rPr lang="en-US" u="sng" dirty="0"/>
              <a:t>Steps involved in the clustering</a:t>
            </a:r>
          </a:p>
          <a:p>
            <a:r>
              <a:rPr lang="en-US" dirty="0"/>
              <a:t> Elbow Method to determine the number of clusters to be formed </a:t>
            </a:r>
          </a:p>
          <a:p>
            <a:r>
              <a:rPr lang="en-US" dirty="0"/>
              <a:t>K-Means Clustering</a:t>
            </a:r>
          </a:p>
          <a:p>
            <a:r>
              <a:rPr lang="en-US" dirty="0"/>
              <a:t>Clustering via Agglomerative Clustering </a:t>
            </a:r>
          </a:p>
          <a:p>
            <a:r>
              <a:rPr lang="en-US" dirty="0"/>
              <a:t>Examining the clusters formed via scatter plot </a:t>
            </a:r>
          </a:p>
        </p:txBody>
      </p:sp>
    </p:spTree>
    <p:extLst>
      <p:ext uri="{BB962C8B-B14F-4D97-AF65-F5344CB8AC3E}">
        <p14:creationId xmlns:p14="http://schemas.microsoft.com/office/powerpoint/2010/main" val="145576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82351A-EBB5-D37F-601B-45929AEF59BC}"/>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ELBOW METHOD </a:t>
            </a:r>
          </a:p>
        </p:txBody>
      </p:sp>
      <p:pic>
        <p:nvPicPr>
          <p:cNvPr id="4" name="Content Placeholder 3" descr="A screen shot of a graph&#10;&#10;AI-generated content may be incorrect.">
            <a:extLst>
              <a:ext uri="{FF2B5EF4-FFF2-40B4-BE49-F238E27FC236}">
                <a16:creationId xmlns:a16="http://schemas.microsoft.com/office/drawing/2014/main" id="{2EB10B00-ACB2-3A32-3B33-8E4B27F5C93E}"/>
              </a:ext>
            </a:extLst>
          </p:cNvPr>
          <p:cNvPicPr>
            <a:picLocks noGrp="1" noChangeAspect="1"/>
          </p:cNvPicPr>
          <p:nvPr>
            <p:ph idx="1"/>
          </p:nvPr>
        </p:nvPicPr>
        <p:blipFill>
          <a:blip r:embed="rId2"/>
          <a:stretch>
            <a:fillRect/>
          </a:stretch>
        </p:blipFill>
        <p:spPr>
          <a:xfrm>
            <a:off x="4503619" y="474961"/>
            <a:ext cx="7214138" cy="5915591"/>
          </a:xfrm>
          <a:prstGeom prst="rect">
            <a:avLst/>
          </a:prstGeom>
        </p:spPr>
      </p:pic>
    </p:spTree>
    <p:extLst>
      <p:ext uri="{BB962C8B-B14F-4D97-AF65-F5344CB8AC3E}">
        <p14:creationId xmlns:p14="http://schemas.microsoft.com/office/powerpoint/2010/main" val="3952814263"/>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5947</TotalTime>
  <Words>430</Words>
  <Application>Microsoft Macintosh PowerPoint</Application>
  <PresentationFormat>Widescreen</PresentationFormat>
  <Paragraphs>53</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Arial Narrow</vt:lpstr>
      <vt:lpstr>Gill Sans Nova</vt:lpstr>
      <vt:lpstr>Menlo</vt:lpstr>
      <vt:lpstr>GradientRiseVTI</vt:lpstr>
      <vt:lpstr>Customer Segmentation-Unsupervised Clustering</vt:lpstr>
      <vt:lpstr>Steps Involved </vt:lpstr>
      <vt:lpstr>PowerPoint Presentation</vt:lpstr>
      <vt:lpstr>Step 1  </vt:lpstr>
      <vt:lpstr>Step 2: Loading Data  </vt:lpstr>
      <vt:lpstr>Step3:Data cleaning </vt:lpstr>
      <vt:lpstr>Dimensionality Reduction </vt:lpstr>
      <vt:lpstr>CLUSTERING</vt:lpstr>
      <vt:lpstr>ELBOW METHOD </vt:lpstr>
      <vt:lpstr>K-means clustering</vt:lpstr>
      <vt:lpstr>Dendrogram </vt:lpstr>
      <vt:lpstr>Agglomerative clustering visualization </vt:lpstr>
      <vt:lpstr>Evaluating the models </vt:lpstr>
      <vt:lpstr>Evaluating the model </vt:lpstr>
      <vt:lpstr>Profiling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Atharva Sharma</dc:creator>
  <cp:lastModifiedBy>Atharva Sharma</cp:lastModifiedBy>
  <cp:revision>6</cp:revision>
  <dcterms:created xsi:type="dcterms:W3CDTF">2025-04-29T18:07:11Z</dcterms:created>
  <dcterms:modified xsi:type="dcterms:W3CDTF">2025-05-03T22:51:54Z</dcterms:modified>
</cp:coreProperties>
</file>